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handoutMasterIdLst>
    <p:handoutMasterId r:id="rId18"/>
  </p:handoutMasterIdLst>
  <p:sldIdLst>
    <p:sldId id="368" r:id="rId2"/>
    <p:sldId id="421" r:id="rId3"/>
    <p:sldId id="422" r:id="rId4"/>
    <p:sldId id="423" r:id="rId5"/>
    <p:sldId id="424" r:id="rId6"/>
    <p:sldId id="425" r:id="rId7"/>
    <p:sldId id="426" r:id="rId8"/>
    <p:sldId id="427" r:id="rId9"/>
    <p:sldId id="429" r:id="rId10"/>
    <p:sldId id="430" r:id="rId11"/>
    <p:sldId id="431" r:id="rId12"/>
    <p:sldId id="432" r:id="rId13"/>
    <p:sldId id="433" r:id="rId14"/>
    <p:sldId id="434" r:id="rId15"/>
    <p:sldId id="438" r:id="rId16"/>
  </p:sldIdLst>
  <p:sldSz cx="12192000" cy="6858000"/>
  <p:notesSz cx="6858000" cy="9947275"/>
  <p:custDataLst>
    <p:tags r:id="rId19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99CC00"/>
    <a:srgbClr val="66CCFF"/>
    <a:srgbClr val="FFFF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57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5AEF97C4-82A1-4C1D-9B59-D6D7601A0A3D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6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4" y="9448186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D13BD886-752F-4104-B8CF-8897D9186C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434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4" y="0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713" y="746125"/>
            <a:ext cx="6632575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1" y="4724956"/>
            <a:ext cx="5486400" cy="44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184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9" tIns="45939" rIns="91879" bIns="4593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4" y="9448184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9" tIns="45939" rIns="91879" bIns="4593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ABBA974-BBFC-4AC9-98B4-3C1A19A4F7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0734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516" indent="-28712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8486" indent="-22969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7881" indent="-22969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7276" indent="-22969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6670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6065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5459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4854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9E2004-62E9-4590-868A-D9B56BA00334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44844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A0AB3-E0D0-402D-B72B-8C2ACBA16E7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1921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4FBE0-8FCB-48F0-AB74-BB8C7DF416A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7040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F57F3-0FEA-4C48-98BB-E8828523241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945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6B95F-9006-4845-9117-3837925976D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3388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06A4E-3A47-46FC-9439-3DC34A7937B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838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E9FB5-2B01-43FB-A0E4-5999546D1E8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6999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C1318-A10B-4EE1-B09E-B2E43D5C78B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253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12072-A991-445C-9626-6F8B738FA87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5392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80482-2467-4EB0-9F0E-C65B3FBBD88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3375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FF942-EAD6-4D21-AF9E-1E758B3233C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414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81E7D-DD79-4CAA-9ABE-50ADDD48FBE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7145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B575D-659D-4709-9510-D778C5F7F0F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861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FAC18E7-4619-4770-8F00-71D787E347D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108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23392" y="1045210"/>
            <a:ext cx="10654208" cy="5120094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</a:rPr>
              <a:t>Курсы повышения квалификации и профессиональной переподготовки.</a:t>
            </a:r>
            <a:br>
              <a:rPr lang="ru-RU" sz="48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</a:rPr>
              <a:t>Стоимость </a:t>
            </a:r>
            <a:r>
              <a:rPr lang="ru-RU" sz="4800" b="1" dirty="0">
                <a:solidFill>
                  <a:schemeClr val="bg2">
                    <a:lumMod val="10000"/>
                  </a:schemeClr>
                </a:solidFill>
              </a:rPr>
              <a:t>услуг отделения дополнительного </a:t>
            </a:r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</a:rPr>
              <a:t>образования.</a:t>
            </a:r>
            <a:br>
              <a:rPr lang="ru-RU" sz="48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</a:rPr>
              <a:t>2025г.</a:t>
            </a:r>
            <a:endParaRPr lang="ru-RU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r="3134"/>
          <a:stretch/>
        </p:blipFill>
        <p:spPr bwMode="auto">
          <a:xfrm>
            <a:off x="19120" y="0"/>
            <a:ext cx="1226820" cy="10452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r="3134"/>
          <a:stretch/>
        </p:blipFill>
        <p:spPr bwMode="auto">
          <a:xfrm>
            <a:off x="0" y="0"/>
            <a:ext cx="983432" cy="9807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631504" y="332657"/>
            <a:ext cx="9646096" cy="1440160"/>
          </a:xfrm>
        </p:spPr>
        <p:txBody>
          <a:bodyPr/>
          <a:lstStyle/>
          <a:p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"BIM - технологии в малоэтажном строительстве"             </a:t>
            </a:r>
            <a:r>
              <a:rPr lang="ru-RU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Модуль 2 "Информационное моделирование зданий"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692629"/>
              </p:ext>
            </p:extLst>
          </p:nvPr>
        </p:nvGraphicFramePr>
        <p:xfrm>
          <a:off x="1991543" y="1700807"/>
          <a:ext cx="9217021" cy="4752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0298"/>
                <a:gridCol w="1997164"/>
                <a:gridCol w="606198"/>
                <a:gridCol w="570655"/>
                <a:gridCol w="764453"/>
                <a:gridCol w="855651"/>
                <a:gridCol w="1711301"/>
                <a:gridCol w="1711301"/>
              </a:tblGrid>
              <a:tr h="98094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№ п/п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Наименование программы повышения квалификации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объём курса, час.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форма обучения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количество обучающихся в группе, чел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предполагаемое количество учебных групп на 2025 год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Предполагаемая стоимость обучения 2025</a:t>
                      </a:r>
                      <a:endParaRPr lang="ru-RU" sz="1400" b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76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внешние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студенты и сотрудники техникума </a:t>
                      </a:r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(льгота</a:t>
                      </a: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)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23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"BIM - технологии в малоэтажном строительстве"              Модуль 2 "Информационное моделирование зданий"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очная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27 000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22 950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90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r="3134"/>
          <a:stretch/>
        </p:blipFill>
        <p:spPr bwMode="auto">
          <a:xfrm>
            <a:off x="0" y="0"/>
            <a:ext cx="983432" cy="9807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631504" y="332657"/>
            <a:ext cx="9646096" cy="1440160"/>
          </a:xfrm>
        </p:spPr>
        <p:txBody>
          <a:bodyPr/>
          <a:lstStyle/>
          <a:p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"BIM - технологии в малоэтажном строительстве"               </a:t>
            </a:r>
            <a:r>
              <a:rPr lang="ru-RU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Модуль 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  "BIM - сметчик"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431080"/>
              </p:ext>
            </p:extLst>
          </p:nvPr>
        </p:nvGraphicFramePr>
        <p:xfrm>
          <a:off x="1991543" y="1700807"/>
          <a:ext cx="9217021" cy="4752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0298"/>
                <a:gridCol w="1997164"/>
                <a:gridCol w="606198"/>
                <a:gridCol w="570655"/>
                <a:gridCol w="764453"/>
                <a:gridCol w="855651"/>
                <a:gridCol w="1711301"/>
                <a:gridCol w="1711301"/>
              </a:tblGrid>
              <a:tr h="98094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№ п/п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Наименование программы повышения квалификации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объём курса, час.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форма обучения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количество обучающихся в группе, чел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предполагаемое количество учебных групп на 2025 год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Предполагаемая стоимость обучения 2025</a:t>
                      </a:r>
                      <a:endParaRPr lang="ru-RU" sz="1400" b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76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внешние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студенты и сотрудники техникума </a:t>
                      </a:r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(льгота</a:t>
                      </a: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)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23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"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BIM - технологии в малоэтажном строительстве"               Модуль 3  "BIM - сметчик"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76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очная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28 000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23 800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738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r="3134"/>
          <a:stretch/>
        </p:blipFill>
        <p:spPr bwMode="auto">
          <a:xfrm>
            <a:off x="0" y="0"/>
            <a:ext cx="983432" cy="9807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631504" y="332657"/>
            <a:ext cx="9646096" cy="1440160"/>
          </a:xfrm>
        </p:spPr>
        <p:txBody>
          <a:bodyPr/>
          <a:lstStyle/>
          <a:p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Информационные технологии в профессиональной деятельности.   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657582"/>
              </p:ext>
            </p:extLst>
          </p:nvPr>
        </p:nvGraphicFramePr>
        <p:xfrm>
          <a:off x="1991543" y="1700807"/>
          <a:ext cx="9217021" cy="4752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0298"/>
                <a:gridCol w="1997164"/>
                <a:gridCol w="606198"/>
                <a:gridCol w="570655"/>
                <a:gridCol w="764453"/>
                <a:gridCol w="855651"/>
                <a:gridCol w="1711301"/>
                <a:gridCol w="1711301"/>
              </a:tblGrid>
              <a:tr h="98094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№ п/п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Наименование программы повышения квалификации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объём курса, час.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форма обучения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количество обучающихся в группе, чел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предполагаемое количество учебных групп на 2025 год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Предполагаемая стоимость обучения 2025</a:t>
                      </a:r>
                      <a:endParaRPr lang="ru-RU" sz="1400" b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76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внешние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студенты и сотрудники техникума </a:t>
                      </a:r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(льгота</a:t>
                      </a: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)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23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Информационные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технологии в профессиональной деятельности.   (72 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ак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/ч)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очная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16 200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13 500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31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r="3134"/>
          <a:stretch/>
        </p:blipFill>
        <p:spPr bwMode="auto">
          <a:xfrm>
            <a:off x="0" y="0"/>
            <a:ext cx="983432" cy="9807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631504" y="332657"/>
            <a:ext cx="9646096" cy="1440160"/>
          </a:xfrm>
        </p:spPr>
        <p:txBody>
          <a:bodyPr/>
          <a:lstStyle/>
          <a:p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Сметное дело (</a:t>
            </a:r>
            <a:r>
              <a:rPr lang="ru-RU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SmetaWIZARD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), ГРАНД </a:t>
            </a:r>
            <a:r>
              <a:rPr lang="ru-RU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Смета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229255"/>
              </p:ext>
            </p:extLst>
          </p:nvPr>
        </p:nvGraphicFramePr>
        <p:xfrm>
          <a:off x="1991543" y="1700807"/>
          <a:ext cx="9217021" cy="4752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0298"/>
                <a:gridCol w="1997164"/>
                <a:gridCol w="606198"/>
                <a:gridCol w="570655"/>
                <a:gridCol w="764453"/>
                <a:gridCol w="855651"/>
                <a:gridCol w="1711301"/>
                <a:gridCol w="1711301"/>
              </a:tblGrid>
              <a:tr h="98094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№ п/п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Наименование программы повышения квалификации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объём курса, час.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форма обучения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количество обучающихся в группе, чел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предполагаемое количество учебных групп на 2025 год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Предполагаемая стоимость обучения 2025</a:t>
                      </a:r>
                      <a:endParaRPr lang="ru-RU" sz="1400" b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76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внешние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студенты и сотрудники техникума </a:t>
                      </a:r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(льгота</a:t>
                      </a: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)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23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Сметное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дело (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SmetaWIZARD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), ГРАНД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ru-RU" sz="16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Смета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очная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22 200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17 200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47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r="3134"/>
          <a:stretch/>
        </p:blipFill>
        <p:spPr bwMode="auto">
          <a:xfrm>
            <a:off x="0" y="0"/>
            <a:ext cx="983432" cy="9807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631504" y="332657"/>
            <a:ext cx="9646096" cy="1440160"/>
          </a:xfrm>
        </p:spPr>
        <p:txBody>
          <a:bodyPr/>
          <a:lstStyle/>
          <a:p>
            <a:r>
              <a:rPr lang="ru-RU" sz="2400" b="1" kern="1200" dirty="0">
                <a:solidFill>
                  <a:schemeClr val="bg2">
                    <a:lumMod val="10000"/>
                  </a:schemeClr>
                </a:solidFill>
              </a:rPr>
              <a:t>Основы обслуживания систем газораспределения и </a:t>
            </a:r>
            <a:r>
              <a:rPr lang="ru-RU" sz="2400" b="1" kern="1200" dirty="0" err="1">
                <a:solidFill>
                  <a:schemeClr val="bg2">
                    <a:lumMod val="10000"/>
                  </a:schemeClr>
                </a:solidFill>
              </a:rPr>
              <a:t>газопотребления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337668"/>
              </p:ext>
            </p:extLst>
          </p:nvPr>
        </p:nvGraphicFramePr>
        <p:xfrm>
          <a:off x="2063552" y="1700807"/>
          <a:ext cx="9145012" cy="4752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2483"/>
                <a:gridCol w="1981561"/>
                <a:gridCol w="601462"/>
                <a:gridCol w="566197"/>
                <a:gridCol w="758481"/>
                <a:gridCol w="848966"/>
                <a:gridCol w="1697931"/>
                <a:gridCol w="1697931"/>
              </a:tblGrid>
              <a:tr h="98094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№ п/п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Наименование программы повышения квалификации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объём курса, час.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форма обучения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количество обучающихся в группе, чел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предполагаемое количество учебных групп на 2025 год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Предполагаемая стоимость обучения 2025</a:t>
                      </a:r>
                      <a:endParaRPr lang="ru-RU" sz="1400" b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76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внешние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студенты и сотрудники техникума </a:t>
                      </a:r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(льгота</a:t>
                      </a: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)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23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Основы обслуживания систем газораспределения и </a:t>
                      </a:r>
                      <a:r>
                        <a:rPr lang="ru-RU" sz="1600" b="1" kern="12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газопотребления</a:t>
                      </a:r>
                      <a:endParaRPr lang="ru-RU" sz="16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очная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16 500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14 000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1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4992" y="116632"/>
            <a:ext cx="10405664" cy="1143000"/>
          </a:xfrm>
        </p:spPr>
        <p:txBody>
          <a:bodyPr/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Предоставляемые льготы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3039" y="1556792"/>
            <a:ext cx="10397617" cy="4968552"/>
          </a:xfrm>
        </p:spPr>
        <p:txBody>
          <a:bodyPr/>
          <a:lstStyle/>
          <a:p>
            <a:pPr lvl="0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В соответствии с п. 7.1, 7.2 Положения об отделении дополнительного образования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установлена льготная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стоимость обучения для студентов и сотрудников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техникума.</a:t>
            </a:r>
          </a:p>
          <a:p>
            <a:pPr lvl="0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Льготная стоимость обучения предоставляется при корпоративном обучении сотрудников организаций. </a:t>
            </a:r>
          </a:p>
          <a:p>
            <a:pPr lvl="0"/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r="3134"/>
          <a:stretch/>
        </p:blipFill>
        <p:spPr bwMode="auto">
          <a:xfrm>
            <a:off x="0" y="0"/>
            <a:ext cx="983432" cy="9807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6001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r="3134"/>
          <a:stretch/>
        </p:blipFill>
        <p:spPr bwMode="auto">
          <a:xfrm>
            <a:off x="0" y="0"/>
            <a:ext cx="983432" cy="9807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631504" y="332657"/>
            <a:ext cx="9646096" cy="1440160"/>
          </a:xfrm>
        </p:spPr>
        <p:txBody>
          <a:bodyPr/>
          <a:lstStyle/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Бухгалтерский учет «1С: Бухгалтерия 8.3». Использование конфигурации «Бухгалтерия предприятия» ред. 3.0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9664"/>
              </p:ext>
            </p:extLst>
          </p:nvPr>
        </p:nvGraphicFramePr>
        <p:xfrm>
          <a:off x="1991543" y="1700807"/>
          <a:ext cx="9217021" cy="4752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0298"/>
                <a:gridCol w="1997164"/>
                <a:gridCol w="606198"/>
                <a:gridCol w="570655"/>
                <a:gridCol w="764453"/>
                <a:gridCol w="855651"/>
                <a:gridCol w="1711301"/>
                <a:gridCol w="1711301"/>
              </a:tblGrid>
              <a:tr h="98094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№ п/п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Наименование программы повышения квалификации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объём курса, час.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форма обучения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количество обучающихся в группе, чел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предполагаемое количество учебных групп на 2025 год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Предполагаемая стоимость обучения 2025</a:t>
                      </a:r>
                      <a:endParaRPr lang="ru-RU" sz="1400" b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76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внешние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студенты и сотрудники техникума </a:t>
                      </a:r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(льгота</a:t>
                      </a: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)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23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6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Бухгалтерский учет «1С: Бухгалтерия 8.3». Использование конфигурации «Бухгалтерия предприятия» ред. 3.0</a:t>
                      </a:r>
                      <a:endParaRPr lang="ru-RU" sz="16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72</a:t>
                      </a:r>
                      <a:endParaRPr lang="ru-RU" sz="16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очная</a:t>
                      </a:r>
                      <a:endParaRPr lang="ru-RU" sz="16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15</a:t>
                      </a:r>
                      <a:endParaRPr lang="ru-RU" sz="16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6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17 000</a:t>
                      </a:r>
                      <a:endParaRPr lang="ru-RU" sz="16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14 450</a:t>
                      </a:r>
                      <a:endParaRPr lang="ru-RU" sz="16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161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r="3134"/>
          <a:stretch/>
        </p:blipFill>
        <p:spPr bwMode="auto">
          <a:xfrm>
            <a:off x="0" y="0"/>
            <a:ext cx="983432" cy="9807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631504" y="332657"/>
            <a:ext cx="9646096" cy="1440160"/>
          </a:xfrm>
        </p:spPr>
        <p:txBody>
          <a:bodyPr/>
          <a:lstStyle/>
          <a:p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Сметное дело. Смета WIZARD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694043"/>
              </p:ext>
            </p:extLst>
          </p:nvPr>
        </p:nvGraphicFramePr>
        <p:xfrm>
          <a:off x="1991543" y="1700807"/>
          <a:ext cx="9217021" cy="4752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0298"/>
                <a:gridCol w="1997164"/>
                <a:gridCol w="606198"/>
                <a:gridCol w="570655"/>
                <a:gridCol w="764453"/>
                <a:gridCol w="855651"/>
                <a:gridCol w="1711301"/>
                <a:gridCol w="1711301"/>
              </a:tblGrid>
              <a:tr h="98094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№ п/п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Наименование программы повышения квалификации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объём курса, час.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форма обучения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количество обучающихся в группе, чел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предполагаемое количество учебных групп на 2025 год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Предполагаемая стоимость обучения 2025</a:t>
                      </a:r>
                      <a:endParaRPr lang="ru-RU" sz="1400" b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76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внешние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студенты и сотрудники техникума </a:t>
                      </a:r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(льгота</a:t>
                      </a: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)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23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Сметное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дело. Смета WIZARD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очная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20 200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17 200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627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r="3134"/>
          <a:stretch/>
        </p:blipFill>
        <p:spPr bwMode="auto">
          <a:xfrm>
            <a:off x="0" y="0"/>
            <a:ext cx="983432" cy="9807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631504" y="332657"/>
            <a:ext cx="9646096" cy="1440160"/>
          </a:xfrm>
        </p:spPr>
        <p:txBody>
          <a:bodyPr/>
          <a:lstStyle/>
          <a:p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Информационные технологии в профессиональной деятельности. RENGA (базовый уровень)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792797"/>
              </p:ext>
            </p:extLst>
          </p:nvPr>
        </p:nvGraphicFramePr>
        <p:xfrm>
          <a:off x="1991543" y="1700807"/>
          <a:ext cx="9217021" cy="4752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0298"/>
                <a:gridCol w="1997164"/>
                <a:gridCol w="606198"/>
                <a:gridCol w="570655"/>
                <a:gridCol w="764453"/>
                <a:gridCol w="855651"/>
                <a:gridCol w="1711301"/>
                <a:gridCol w="1711301"/>
              </a:tblGrid>
              <a:tr h="98094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№ п/п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Наименование программы повышения квалификации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объём курса, час.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форма обучения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количество обучающихся в группе, чел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предполагаемое количество учебных групп на 2025 год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Предполагаемая стоимость обучения 2025</a:t>
                      </a:r>
                      <a:endParaRPr lang="ru-RU" sz="1400" b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76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внешние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студенты и сотрудники техникума </a:t>
                      </a:r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(льгота</a:t>
                      </a: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)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23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Информационные технологии в профессиональной деятельности. RENGA (базовый уровень)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очная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18 900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16 100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872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r="3134"/>
          <a:stretch/>
        </p:blipFill>
        <p:spPr bwMode="auto">
          <a:xfrm>
            <a:off x="0" y="0"/>
            <a:ext cx="983432" cy="9807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631504" y="332657"/>
            <a:ext cx="9646096" cy="1440160"/>
          </a:xfrm>
        </p:spPr>
        <p:txBody>
          <a:bodyPr/>
          <a:lstStyle/>
          <a:p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Информационные технологии в профессиональной </a:t>
            </a:r>
            <a:r>
              <a:rPr lang="ru-RU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деятельности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397933"/>
              </p:ext>
            </p:extLst>
          </p:nvPr>
        </p:nvGraphicFramePr>
        <p:xfrm>
          <a:off x="1991543" y="1700807"/>
          <a:ext cx="9217021" cy="4752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0298"/>
                <a:gridCol w="1997164"/>
                <a:gridCol w="606198"/>
                <a:gridCol w="570655"/>
                <a:gridCol w="764453"/>
                <a:gridCol w="855651"/>
                <a:gridCol w="1711301"/>
                <a:gridCol w="1711301"/>
              </a:tblGrid>
              <a:tr h="98094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№ п/п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Наименование программы повышения квалификации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объём курса, час.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форма обучения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количество обучающихся в группе, чел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предполагаемое количество учебных групп на 2025 год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Предполагаемая стоимость обучения 2025</a:t>
                      </a:r>
                      <a:endParaRPr lang="ru-RU" sz="1400" b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76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внешние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студенты и сотрудники техникума </a:t>
                      </a:r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(льгота</a:t>
                      </a: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)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23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Информационные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технологии в профессиональной деятельности.  (40 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ак.ч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очная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8 000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6 800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38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r="3134"/>
          <a:stretch/>
        </p:blipFill>
        <p:spPr bwMode="auto">
          <a:xfrm>
            <a:off x="0" y="0"/>
            <a:ext cx="983432" cy="9807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631504" y="332657"/>
            <a:ext cx="9646096" cy="144016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"Информационные технологии в профессиональной деятельности. </a:t>
            </a:r>
            <a:r>
              <a:rPr lang="ru-RU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NanoCad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"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300209"/>
              </p:ext>
            </p:extLst>
          </p:nvPr>
        </p:nvGraphicFramePr>
        <p:xfrm>
          <a:off x="1991543" y="1700807"/>
          <a:ext cx="9217021" cy="4752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0298"/>
                <a:gridCol w="1997164"/>
                <a:gridCol w="606198"/>
                <a:gridCol w="570655"/>
                <a:gridCol w="764453"/>
                <a:gridCol w="855651"/>
                <a:gridCol w="1711301"/>
                <a:gridCol w="1711301"/>
              </a:tblGrid>
              <a:tr h="98094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№ п/п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Наименование программы повышения квалификации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объём курса, час.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форма обучения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количество обучающихся в группе, чел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предполагаемое количество учебных групп на 2025 год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Предполагаемая стоимость обучения 2025</a:t>
                      </a:r>
                      <a:endParaRPr lang="ru-RU" sz="1400" b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76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внешние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студенты и сотрудники техникума </a:t>
                      </a:r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(льгота</a:t>
                      </a: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)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23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"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Информационные технологии в профессиональной деятельности. 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NanoCad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"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очная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19 300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16 400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703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r="3134"/>
          <a:stretch/>
        </p:blipFill>
        <p:spPr bwMode="auto">
          <a:xfrm>
            <a:off x="0" y="0"/>
            <a:ext cx="983432" cy="9807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631504" y="332657"/>
            <a:ext cx="9646096" cy="1440160"/>
          </a:xfrm>
        </p:spPr>
        <p:txBody>
          <a:bodyPr/>
          <a:lstStyle/>
          <a:p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"BIM - сметчик. Разработка смет на основе BIМ - Модели"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491757"/>
              </p:ext>
            </p:extLst>
          </p:nvPr>
        </p:nvGraphicFramePr>
        <p:xfrm>
          <a:off x="1991543" y="1700807"/>
          <a:ext cx="9217021" cy="4752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0298"/>
                <a:gridCol w="1997164"/>
                <a:gridCol w="606198"/>
                <a:gridCol w="570655"/>
                <a:gridCol w="764453"/>
                <a:gridCol w="855651"/>
                <a:gridCol w="1711301"/>
                <a:gridCol w="1711301"/>
              </a:tblGrid>
              <a:tr h="98094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№ п/п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Наименование программы повышения квалификации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объём курса, час.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форма обучения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количество обучающихся в группе, чел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предполагаемое количество учебных групп на 2025 год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Предполагаемая стоимость обучения 2025</a:t>
                      </a:r>
                      <a:endParaRPr lang="ru-RU" sz="1400" b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76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внешние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студенты и сотрудники техникума </a:t>
                      </a:r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(льгота</a:t>
                      </a: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)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23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"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BIM - сметчик. Разработка смет на основе BIМ - Модели"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очная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10 900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9 300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290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r="3134"/>
          <a:stretch/>
        </p:blipFill>
        <p:spPr bwMode="auto">
          <a:xfrm>
            <a:off x="0" y="0"/>
            <a:ext cx="983432" cy="9807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631504" y="332657"/>
            <a:ext cx="9646096" cy="1440160"/>
          </a:xfrm>
        </p:spPr>
        <p:txBody>
          <a:bodyPr/>
          <a:lstStyle/>
          <a:p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"BIM - технологии в малоэтажном строительстве"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000401"/>
              </p:ext>
            </p:extLst>
          </p:nvPr>
        </p:nvGraphicFramePr>
        <p:xfrm>
          <a:off x="1991543" y="1700807"/>
          <a:ext cx="9217021" cy="4752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0298"/>
                <a:gridCol w="1997164"/>
                <a:gridCol w="606198"/>
                <a:gridCol w="570655"/>
                <a:gridCol w="764453"/>
                <a:gridCol w="855651"/>
                <a:gridCol w="1711301"/>
                <a:gridCol w="1711301"/>
              </a:tblGrid>
              <a:tr h="98094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№ п/п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Наименование программы повышения квалификации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объём курса, час.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форма обучения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количество обучающихся в группе, чел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предполагаемое количество учебных групп на 2025 год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Предполагаемая стоимость обучения 2025</a:t>
                      </a:r>
                      <a:endParaRPr lang="ru-RU" sz="1400" b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76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внешние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студенты и сотрудники техникума </a:t>
                      </a:r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(льгота</a:t>
                      </a: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)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23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"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BIM - технологии в малоэтажном строительстве"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очная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62 000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52 700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99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r="3134"/>
          <a:stretch/>
        </p:blipFill>
        <p:spPr bwMode="auto">
          <a:xfrm>
            <a:off x="0" y="0"/>
            <a:ext cx="983432" cy="9807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631504" y="332657"/>
            <a:ext cx="9646096" cy="1440160"/>
          </a:xfrm>
        </p:spPr>
        <p:txBody>
          <a:bodyPr/>
          <a:lstStyle/>
          <a:p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"BIM - технологии в малоэтажном строительстве"             </a:t>
            </a:r>
            <a:r>
              <a:rPr lang="ru-RU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Модуль 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 "Основы малоэтажного строительства"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487638"/>
              </p:ext>
            </p:extLst>
          </p:nvPr>
        </p:nvGraphicFramePr>
        <p:xfrm>
          <a:off x="1991543" y="1700807"/>
          <a:ext cx="9217021" cy="4752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0298"/>
                <a:gridCol w="1997164"/>
                <a:gridCol w="606198"/>
                <a:gridCol w="570655"/>
                <a:gridCol w="764453"/>
                <a:gridCol w="855651"/>
                <a:gridCol w="1711301"/>
                <a:gridCol w="1711301"/>
              </a:tblGrid>
              <a:tr h="98094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№ п/п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Наименование программы повышения квалификации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объём курса, час.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форма обучения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количество обучающихся в группе, чел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предполагаемое количество учебных групп на 2025 год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Предполагаемая стоимость обучения 2025</a:t>
                      </a:r>
                      <a:endParaRPr lang="ru-RU" sz="1400" b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76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внешние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студенты и сотрудники техникума </a:t>
                      </a:r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(льгота</a:t>
                      </a: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)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23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"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BIM - технологии в малоэтажном строительстве"             Модуль 1 "Основы малоэтажного строительства"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очная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22 000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18 700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22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LAYERS_CUSTOMIZATION" val="UEsDBBQAAgAIAEOEYUm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OdpL0zz34BnWQYAACwYAAAdAAAAdW5pdmVyc2FsL2NvbW1vbl9tZXNzYWdlcy5sbmfNWG1v01YU/o7Ef7AiIW3SKDCJappakJPcthaOHWyHwqbJqkaFKpV0otvEvjUtG526QYdAMEZhsGlf2AfTJjRtk/QvXP+F/ZI951w7by2yXVRtHxzZju9zzzn3nOe8jF28fXNe+3b21uLcQnU8d27kbE6brX65cH2uemM8V/EmTn+S0xa/nqlen5lfqM6O56oLOe3ihZMnxuZnqje+mbkxi/uTJzRt7Obs4iIeFy/QU+9Zm7s+nivn/YJdKuvWNd+0J20/b0zmLsjfZEduyU64LJtyX5O7eGzJfRnINl40P/h4dPT2ufOjH46diaDSILsl3TQTsTUGP382BbblObbpYwNh+pa46gH7oVwH/iP5KNtqu+KZhiUA8BLL1+WvAHqdDaLsiCtYv4HVj3E9TFxdcRxheb5rGkXhG65v2R7byxSeKLIqe+F9Te6HSzBQHdeefCsbZCR63cZtR74Jv+c/m7BgJ/o2rNFDuIz7Bn5/0vBiD9bdkXWNcJTF2+EPMkiSsWiXdMPyHeF6jlHwDNuCXOtyE0fXCZc0uQ3YfbUPRNg7IIB60cB3kBvfBNiUjhjSB1r4M8HIFguFFaRaYyRZpGnLtPWir5fLfkm4rj4phozVZ4DgXRKENU1u4q5OZtTClbBGf0KCDr3GfUOTb6BXDY4J4+EF/dVQcFAVD9Fh4OWc+9UtxKRWnp/5TukGkCBc1eZsN1khR582rEnfs23T9YVVjN9Aq8cQaRNSLIWrJBSdJXaHUCSlipdGRnxHd4XDQRiwzk25ewQEX0Xy8/AuiUMwLB08o5ZVoiljcsrE5bFYzyDWEhwUOmeDKQvyzT/5ZFqRbilAEIHCQQS77rTtUNQ9IINTRCkf2Gd5EHukXT2bkyXtbVgFGxxQ8Pr33wAGHzmQ1uTOgARJgKZesQpTft6zcJsXZuRB+5F78xmlxEDUDwbYy666yjKDASQ3D4uM5kBkJEZCtJmft6+CDNkWj+SrLKvsS+SU8mmWNdeEq/JG0iJLv2JM6kSCxNYxJzJVPwjXNLIPaR75zeFMvKwOkhiYTpa+aIQ/srnouBt9XB2ujWSTyBWXK3BnQzf5uLowsWTtwQwRqMNkpjpUNiXgUngfZ7wbriRKgwRYEEWKyMsV4zN/QjdMUfQRoqBs31PpmQ3V7hloFWI2NQ5VeGiUF7omwHenovRoFcXVU5pKHY10tiYYRDKc/x5M3Mxq3CF1BrLzkFZx8uGwbUQpOYgyQZ2JWgVzfyY+NIFvHyT8lLY5ij5EO8enDLEOw6z2uZ7cISI6Dq3cgrB0x7ATHE/5CepPdrwhEQ+an7UJmNW2/qfu2VX8qC56BK/MYpajqpLZO7M65PGr5aryIm9QNvsF2MClgiG8Q0V8egCBMhysLk7fnJmbT7/MsCZstlkHpE5q1KleSy74egiWHYNskN/CwxH8dygtcAaJqvmOKuEH9kguA3u7XIFVba69uvXEQbwgPd60yLuGp6qWgBgnaSkzojrcQXfbyEbSH8WV4Fv2F0jeoP4m8taI+yImxfIVaoMHmDTRqfpasYEqxjM8U3Dxww7GXeLdboNCW3K1tpW2NsU+lZKIbapqjIOMSnZRhSVtsglltslcvTaKYiplT0gFZWw8it4tMnVL2VUGF99H4Mg2LwY66T7phoQJ7yVt1uWp9/CZfq45fr9xhe6grC/oVkGozm05armDlEtBBWRj03O7zcVLPmaa3NQjV9uJEmA75kxyhZQbqDFKUUzo2CQ25gtsQQ3v7j9Lf6XEGZbyd3QRj+Uf6Hj/lq/kOq7XGnCfyydQ4Klc/zQTLnVGyE6ii/8591gtzva7svlFEpqn5wcBeFz0jFodSPMkzfJoWtV3DqlnVp6BIBmc5zzg4+Iw64T3uRuhYGbPax3S73arQPbBd094Ghoz0TYn6lX6X1PQQTxAolZ9JFliRG/kHLrn6YWpEgLc5YMlclhBQNTCtSwwJd25hDTBgwPgPIHkNdIMgdVSehC3DU1akvN1/xZ8wlH/3fWNLAC9ieRzLlaJPvZiQs8C9P7lANnJM8q+XizyIBcYT6l8Bko75v5oNFJn+u+TlV7u9c97icOGJr5p9y9M6RbS3X8igiNEd95L48fefG6L/WabKpQUHMWlTpwwQKnqOQ7kqMjqzlUG0bpPizzXHzvTN+b/F1BLAwQUAAIACADnaS9MsXGpvgsEAADFDwAAJwAAAHVuaXZlcnNhbC9mbGFzaF9wdWJsaXNoaW5nX3NldHRpbmdzLnhtbNVX3U4bRxS+91OMtspd44WUNBTZRhE/KioBVLtSe4XG3gGPsjtr7Y5D6JUJakJElERVUKVWadVe9HobvI0J2H2FmVfok/Sc/TE2ca0tMVEqtNg7c853vnPmm/GZwvx9xyb3mOdzVxSN6fyUQZiouRYX20Xjq8ry9VmD+JIKi9quYEVDuAaZL+UKjWbV5n69zKQEU58AjPDnGrJo1KVszJnmzs5OnvsND2dduykB38/XXMdseMxnQjLPbNh0Fz7kboP5RoKQAQAexxWJWymXI6QQI91xrabNCLeAueCYFLWXberXDTM2q9La3W3PbQprwbVdj3jb1aLx0ext/EttYqhF7jCBNfFLMIjDco5aFkcW1C7zbxmpM75dB7q3Zgyywy1ZLxo3ZhAFrM23USLsOHWKKAsu1EDIBN5hklpU0vg1jifZfemnA/GQtSuow2sVmCGYf9FYrGx+/s3G0perK2tfbFbW11crKxsxicjHHMYpmMOBCkDIbXo11o9ToFLSWh14g88WtX1WMAeHUrMtVwyRw3dSdW2ofeQFMnKqzFqjDhtYjfJdLpbBctogW5CIvVs01htMkDIVoAAuqc1rfQC/WfUll9HKLyfWtz1ObQJ4IFFG7pSNcwpxhWp16vlskFo642PdayX1vT4k+jvV0w9UB56QqFeqp17D84fqwv9XOKyfEPWXboHVnjpDW92KB0KwDFUXHAP9UHVUh+i9dOZP8A/VseoR8An1HhrNR0uQxP5XTi/BD+IjLdUG1DPEeK0CIBPqlj5IKCFdhP34PGIbEtCP4OsZjKExfD3B1AiQCYhqg/s+clInwFSdAuaJauczsXqhTvWzPmxCLkiBAakLhTgcAiZRCS6movfBAmEOsMJJZROaaU4x7DkS5HWtvLqyuLS5sra49PW190x5TPUnwxRliJFTnR0AXPZqkHiBQ1RaD2QQxkq+IFkcRuIIE4IU9vVT/RgSDAeQ9WF+khKN5gIA76njD0Cm/1WZ4xO6eo1eQpaTJ9iXZqwkWJZImhMt1fsXcFr26Oxpw3OKYYFDB4dHFnsMm2SN2mj2Bny68GsQZK9ulqQfIEf9BOFRLWgRQvZhcoZdpga/njukHLrDiQYRgw6sbDCaRUylpZ9B7m/0fqa4U9M3Ppm5+emt2c/m8ubfrd+vj3VKmpwNm3KRdjkLY9ucfqvz9q9/wcTOZHSjIr3mB9ynvFTP1Q/wvMio7ufqJ3WkjrJaZzz0j9RvmSx/Vj9msvtlaPsNdFoXGiv9NGPYY/ANol38KN7NuKO60dnUgZMr6dImqdJLKO2dW+JYqlejtCvM+1132P8m7fitf8saulYVzJH3PpxxuOAOFMPmFutfFks3Z6bgojZyKpcDtOGrdyn3D1BLAwQUAAIACADnaS9MiwcNYdQCAAB8CgAAIQAAAHVuaXZlcnNhbC9mbGFzaF9za2luX3NldHRpbmdzLnhtbJVWbW/iMAz+fr8Ccd/X3Ss7qUNijJOQuA1taN/T1rQRaVIlLjv+/SVpuiZAoVcLqbGfx3Ec2yVWO8qnn0ajOK2lBI4bKCtGEEY0ux+vXxavi6fNbLN8fhpHDUwwIV8BkfJcGU2rs4SkRhT8JhUcta8bLmRJ2Hj6+bd94sgir7HEHuRQzpak0G0zsc8Qitvjx8RIHyEVZUX4YSVycZOQdJdLUfPsamjFoQLJKN9p5O2vyXzRuwGjCpcIZRDT4s7IMEolQSkwIf1cGLnKYiQB1u50a5+BnG6ry6c/ou2pomhpsy9G+mgVySFM8t3MSD+ea+/hrUyMXCYg/EUN/fbVSC+UkQPI0PnjdyO9DFHV1f/USCVFbhIaci5f4geHCZLp9jNR3Rq5SjAHMhtdvQWXHnvWRw/kXv2+j027SsHWJq9HA8FcesJgirKGOGpXjU0V4v25Rt0fMN0SpjTAV3WgtQ56TWrVugl1He4F3inPfF9O00HeBKtLmDcBe+5CfYefzx/srPCdfui8CCXsndILsVN2yCed1xOkp+yQr4xm8MzZ4TSCY1NDai/5gbjrvJx/bQVO9DJz1nbVWs1OK9O6ygvVKVpMKTKYKhPOhpZg7i2OrK4JKTqJKeZkT3OCVPA/Bpcc7GFUHB0ZXK2dr6wYKTI4V3A2Rj2m/XTZdViPzhoWZPNZ6A7XrEeop/j9mCCStCj1Z0mNR46n20QnpvkenjLMnNRwkEu+FR7H7t1HKoncgdwIwYZuwwWCGupeNM3VB48jLwdxdD7LsXNyLv28LhOQC31rFFSb5VDZAAuaF0z/8I3CO2RHjB5rQ8VC++OEftSlp3BFAESmRVu1zaKxlDVDymAPbfN7CnvkvrPFSldpX8HNcAVb9EvOaQbVpJsVXa2EM8TTn8G/6bACx0eWAWWPJFH2ZEHnt2O4iyUYzO04M8XnTzK7drUUONb20wxqpfnX+Q9QSwMEFAACAAgA52kvTNB9jsf2AwAAVg8AACYAAAB1bml2ZXJzYWwvaHRtbF9wdWJsaXNoaW5nX3NldHRpbmdzLnhtbN1XzW7bRhC+6ykWDHJrxCR1E8eQZAT+QYw4tlGpQHsyVuTaIkouBXJVxz3JMdq4cJAERYwCLdKiPfTMxmIjx5b6Cruv0CfpDJeULVsVWENOi8JYSxzOfPPN7MfVsDT72HPJFywIHZ+XjVvFmwZh3PJth2+WjU9qizemDRIKym3q+pyVDe4bZLZSKDVbddcJG1UmBLiGBGB4ONMUZaMhRHPGNLe2topO2Azwru+2BOCHRcv3zGbAQsYFC8ymS7fhQ2w3WWikCDkAYHk+T8MqhQIhJY30yLdbLiOODcy5g0VR94HwXMPUXnVqfb4Z+C1uz/muH5Bgs142rk3fx7/MRyPNOx7j2JKwAkY0ixlq2w6SoG7V+ZKRBnM2G8D27pRBthxbNMrG7SlEAW/zIkqCrSuniDLnQwu4SOE9JqhNBdWXOp9gj0WYGbTJ3ubUc6wa3CFYftmYr60/+Gxt4ePlpZWH67XV1eXa0pomkcSYwzglczhRCQj5rcBigzwlKgS1GsAbYjaoG7KSedaUuW34fIgcXpO670LrkyhQkVdn9gr1gOTaIjfIBjB3t8vGapNxUqUcdtwR1HWsQUTYqofCEclOL6be9wOHugR2EyTJyKOqcZpTt8Rq0CBkZ7lkd0JstFWR36p9or6SffVEdmHFRL6RffkW1m+yB//foFk9I/IP1QavHXmCvqqtDTF4xrIHgZH6WnZll6id7M7vEB/LQ9knEBOrHXSaTXqe5v5bTq8hDvIjLdkB1BPEeCsjIBOrttpLKSFdhP3gNGMHClBP4esJ2NAZvh5haQTIRER2IHwXOckjYCqPAfNIdoq5WL2Sx+rFADYlF2XAgNSDRuwPAZOkBedLUbvggTB72OG0synNrCYNe4oEdV2vLi/NL6wvrcwvfHr9PVMe0/3JMEUZYuZMZ3sAl78bRG9wjErrgwxireRzkkUzEkeYGKSwq56rb6DA+Ayy2i9OUqLJvQjA+/LwPyDTf6rM8QVdvUYvIcvJExxIUysJtiWR5kRb9f4FnLU9OXs6sI4xLXDoonlks8ewSfeog27vIKYHvwZR/u7mKfoJclTPEB7Vgh4xVB+nZ9hlevDzaUDGoTdcaJQw6MLORqNZaCpt9QJqf6d2c+W9eev2h1Mf3bk7fW+maP7Z/vXG2KB0qllzqcOzsWZu7FwzmG0u/vqXTBxFRk8mImhdGEzq/+Jk8lq+lN/BepVTzy/lD/JAHuT1znnMH8hfcnn+KL/P5ffT0AN3ZrY6N0qp5znTHkJslDy3T/Xzi89QLzmNunBWpXPZJHV5CW2NnHqdseLScrwabV1hpSOfov9Jpfpq8LY09HpUMke+vxXAPvwuXCn8BVBLAwQUAAIACADnaS9MaHFSkZoBAAAfBgAAHwAAAHVuaXZlcnNhbC9odG1sX3NraW5fc2V0dGluZ3MuanONlE1vwjAMhu/8CpRdJ8Q+YbuhwaRJHCaN27RDKKZUpEmVpB0d4r+vDl9N6o7FF/Ly5HXsKt52utViEes+d7fut9u/+3unAWpW53Dt66JFT1FnRiQLmCUpiEQCC5DiePQk784EZcykM52XH2hran5M4T9LLkwdzwgLTWiGOlwQ4DehbajDPyexU6trX1Ot0fPcWiV7kZIWpO1JpVPuGHb16la9xABWBegL6JJH4JkO3Gojz44PA4w6F6k047Kcqlj15jxax1rlctGWf1VmoKtPvt4D/afBy8SzE4mxbxbSMPFkiNFOZhqMgUPexwkGCQs+B1Hz7bv1B+oZNwsK6CIxiT3SoxuMOp3xGBpdGo4wfExWXo1uDjCanIWN3RN3txgeIXgJumE1vsfwQJXl2T8+YKZVjB1poM2en1Ch+CKR8SF1H4Pk8LJo29a9c6Hu+mPmPSEVPKEV9fzSttkRgoYArTeWjnlNkHdK2QlKlEQORWjUtCroOWLDOYL7zy7j1vJolVbjoRqOVRu4XoOeKSWq239dumeYq7P7BVBLAwQUAAIACADnaS9M3kEY29gNAAB3IgAAFwAAAHVuaXZlcnNhbC91bml2ZXJzYWwucG5n7VprWFLZ3kermaYpHSvHGjSnkaZ5p9RsSkwUxkYlp7S8pJkhlZl5w7wA4fHS6TLdVFLnSIbosYvXxPGSKJDY6wjNYDoKioKohYqCwDFCBRXOxrmcT++X9+N5+LCfvdf6rctv/df/tvaz7pwIQG7a8NkGEAi0ye+IdxAItNYPBFqTtP4DoGYn7cY08DJLDUIeBlF7bGeAwtoYL38vEKiB+PHyuXVA+aPLR8JTQSCLTuNjxkmqugACfbHRz9sr5EqkQuxfGz+5nfNGXbwMygJVXrv+1rvEry/fMeRE8233T6w3BHnVOPhYdd25/c811tZrfdbmB1EWzW/Kugeh/Qa7pRJ4DEE1e4Fl23Scus5meLd81y+FF8qeoUMbnesqZhiq9ojMuS6b2l74UoJCQkQYGbdezJkKXHns/soDlQdBZ2pOMvYDtR3Pa9JfPRjMnyAntcfarDW2GzxpE44sULEM7SigCBo/EWLfFlL2cuaiOVCyvStzIMFX3vNwXxp7l1fBU6rJZsDn5Uvem4HX1U/8jJ0OQ4x16/ONA35uAkyACTABJsAEmAATYAJMgAkwASbABJgAE2ACTIAJ+O8D3vazDCsq69X/hFv+v2N450+IklioF+9+3VPLsc/O0HSssXymX+QglBR6JHZFlj6oUWA+BFouxY6qZue1VB9sBPeec3srLyvBMUKeo2EkovfI5inSLH1P/oS8nhUpTu31VPxDHIbNlKfjaUDXqyvvtNIylQL8LuyogjPolib5pjbaSQjXhVdxOK6SplqKwy/f9HrwIl9mhgkYDM+OARfWlsufGt4cOr0RNC4MSbpsn/75dv08jfU86kBtNB1r6eUZ0KO7ehvo5+MYgn3BEK0pYanh5nUtiksuoKv36keX0yfykUJBxq0acGU4rWdnNYcb3h5LT4XMUPk+feJS3uJsU28ofiSZI3tMhMdJ8Uq6nKpJVxPq23WydBhtNF0uDD7uie3K6BkExJNJYMrT2hGRV97c5C50XreEt+qkCAOhiy7aS1O4FtE5vnVLJNby5Lv5KY6vUSoELGMKS0NRnR5TY1Aq7XJT2sG8b1Obt4E6usKQH+HrNRbh0IAmDOW7YCIZkxBwGHKoXNjHnKkgh0JHLnfmwyqPWgfHUSa1zyUR5U9wofERAhReHPDmppifGSpBRaGi0GblPfUP9il7g8yefvwhuUiEAx9FerrGiYXsoUjHYFKgWpYe9m21Wj7Pn3QSIDBtwtBEVksEt1tOeVqbvPbh4y4QyKlFl3VHiR0tl7PjButSL8Whx5+1l3kbuQw/4/mrxp0HGBqR7a5GruuwvzjJet2UmsrS67jI4O6FXlunr7/Muf1TbJu/2vWQrCFQ3vPyWVF1tFw3qCkl1YkO7iBZh8lc0kZSsKe5/ERY75F+T/ve7/DDINAsS9d6Q7VzBis5KB885K1pIGMycLsKSvqdvKJmc/Dqi5oAAzOqe3jmfEerJWOpMU9WzaMjfM8MN49UEMi2mqFTVBi6150ifU2rO/z9uvuSIlHaaLislCgtZySAQPNjO7O108n0uYdYuW2N7ptX4m0KQL5PMZWtwapZIhGbEITcsJeYNj6b5nI2z4K71Pix7ar8mvyJuYW+BedEk3R1T9BChoelOHoN6KexUYKUMv/cjjXNTgCk9Aq+OH4dV9KiIfsUTDYrmLxpTG8sFtZF0TpYIKvxBhKsuaTO6YPuvnMEdGTukcaZhuRX+RPPBZHxvWPvYb8zFBAM1j/He0ExRg3ACVkZ/1NQEkQLZh5o724iQ/l9azUrW0QZtrcKa7c1eATFkFWQ4sTTGFHiRo6na4COAuls4SqCIdXoOANgp3kZSnts1owTGLAz7EPEwtL0YyJVrxOwIq3CZVL3+qnX3KKGDGhSKSKNy4+f81dzU2CTVdwR39XpEx3rY6pFrWeUrQ1kTrSrkpzM2purYRDUK/RaXgbizpGU70XeBQ1Rotd7HO7zcT8QOA+aTvadzUnqupb8xIcS9vL8jZq5sHMy6d3tWIQdDdghimQH+GB2nrskOQgh0Dq84mvILMETajwFP5LS2e5doIteFOPHVlTFBvnYx+rYylWJBGdmey88xERIcp+nbzrUU1sWX0NQN0Yze57xtMvCOcM7rrNAPTVDTmrXnty3uCghGqB47IV9VZqiYHxmy0Cu+FlEDBgrolfDHi1VNYBHM9SvNcuTB1aXU9mQBX29IPcreb/k510QXPPhYLLXY9yPHIv4Slw/yVXhluqORYe4VSVTeYe2hVydVl53z4Z/IamazCPT0kaiHoeMbxOByyv4GqqCSFBLftJ7/u+riskfhEqmomnQ0/6WPy+lTdvMQ7kCPlJaeBwei+5VnCcdefeedxwNZ1XoFh6EIfeGDFWdCIItWX/ke6D4updjGG/I1xE29TquRiOnM5ffceXZqijI9qh3+iVVfX08ZbA5B0JmY7ap42DROeiVM2p5c4WLU+ep7GNqJs/Wbz9f8gzQV+/N4yPYXs453oEpfCVF2WgGGkLEzAkSpuzUyZErZ3j7v89x+Ja9rFvwyJ5pk5ZGOIflR5VAryFf11b12510aUGY/xooiLERL76mY1sCXZ5UWHmyWaT8C+QGMLI3J9tZRZawzx0TM3lVnHDoRfJtSEebvJTYWRHbrQqArRpHNl2QwvgM9habdnjlDNtqo7pn0c38ydQAi7Of62D9tcXG5zy06AGpWAC2dw7fcdLl8K+39yzZ+vkub7MHy774xTUKWlScFGWkWhByqoYQDd8ccywqcrs6oPb/WJ44vg01kPc+kMcs9MzbsB1mcLjM10YV7z+u6Ss8nbX2hm4x3T+KoUaenErMkTcrrLaKptlJgNmWbABL/ubLJqAgwxdn2YklnLdVyQ8qCcfosd2wOky3q5Xf1VTB6mY+GKPg6NwPQGcNHv/qWKOQt6H24n8+arOLbbUFu9Wbgsj7YRruGiQnWW1kW+2UrM9PvvFL66zWAWodElcTPaUYOIAuQ2ElUMC19bR6pg5NG1cpqIOyY0agnNzOB3RCZSCxaXVG18WlMUN7+ts7uwcHLodKB5gYu3EBXSr5Kfa0E7TsDxLMOTb4DxLclJiMjK0X9A+Q25GB3fbgYkfE4f1vO5i5c562Egeo2KZMGQ/ZLsjcwYieHcLNshWliPQQ7sCBluwRt5xqMv4zjZucnbAl/0mg2ZPzrxS0sfb06fJboUTP+SFrJcugH0ikiVsifff+XQJIvWexy6OCMLq44KZII20CdWSlL89xRII00WnlbdIksM3nz+v19/bjZuOz7MyCDFTBo063a48GwcjbIV8V01zgd4O4ecRy/oE8+lcO1Jzf9tWz6jCzF8Xu5Bx5CK+1NPpGoXudKHVkaEB7MNThIV8/d6qiJQxQg73XuaeyAC2fC6wsrOGEQSM5Vn6f6jX12XVKproHu756M+7H3WUZKS+OAXE2TWSe1edpTwxifctxFmL0gVLSqpocH8taUuQjUxIe457EC7f6+X5ySnmZ2BGo5rhzq6cGNGCzJ49eMnPvmkc97ATUOTI7QjwE2IDr8MWaORhmdipWn1fQyEzK+0wCeE7Ad1BlWbV/cpEdyUeszBxP3DbDb3weQHMctxGrkwt1T131URHCvzw8QLG/ncoQfn2FH6DdZ2/dkOs01M3mv4YFrLpdf+CzVo7mBdZ3xWgevihCKKzspW+AxOISJw7MCodoHdNoMfN9SPs6hC+v674/pl07NXDU+UWz7l+dlm1nS7P1Wg2nxu30Sr+81Jkx/VfsE+2pZ/a3tzCOWLgUzNbGlBIq7CoT70AKdYcHdRYF0Wure8NfaAYj4jXqFH2ZYVk68GJhVKS80WSg7+v4B13KdQLUjzC9GksWXjkQm+tVTnd1RwJu3nycV1NF2L3JUnxlVU5pKJlOwJxcuH9mq0aQEKBzIXtBipf1Cyw0qenQVb60pwg2gB1lHsvc2a3KWmCgHTldv/mYUfmeaFzff/KAeiCbCBk7nuIoZ8cDNloFNyyrcTm4nQXHMADLPW+RM7gabkobOInZgMpbEfwxQPJBfWctd5XkvfJ25KO/UfDT9AZjtH+EHyVU2pWh7kC25E/swwZe3YPtJaH4UnOGdCLcXRFjaQZaVKByBbk2/r9nX6lFS+YwZMG99PV8V9V+vD2tWvV5uDLEmUX6mZPo1OK04fJTpbbxnhqe0diCIvUZXbzNUQUaW6+1CMzk+EJ9m05XRCyc4EuegkmFwkMFZ/iNNP/wGsSkKDNZDuTCWYRb9KzInnpnTB1inYfqSmpy2h+kBqRreiUIpnAqPGP+E0Da40t++iTyytB3cN2Ux+heMTDWzx/OtqxZUDJUVPx6ktWEG20khSsbjilLxHcMJ6mAjau/BgrTddrrf4OjQaBxJp989taO71vERE9+VQhN+/soP6rTkYseszonNRB0X9AN+iXRtv7q6HgKJgLI6Uu6fYQqj3iGkrNDeErhDme4BULaioxXG+SqL9tU7UvCr/Z7aCcK5dFxw6crRZ8a7yEk34bk3t2hWYFoXK67oz4ouGWfdWXF5cbD3fdXrzt4QYbHc6GjpzyBNEmO2ORRq46LpFkYO7rcgRhPHMkzCIP2OGzNn1cf3ndaIpq/MR5PLHw0+UcRhuVU2JY/weZfJy5tXi2ctKmOtfOL081x7EXrjK2pJwe+Y6cdKuADcRZR1w6sDLfLeK6J99EQZZ8bykJrDebrN7uhIhrxlsZ5/XwCvKmHz177N1BLAwQUAAIACADnaS9MKwvAbUoAAABrAAAAGwAAAHVuaXZlcnNhbC91bml2ZXJzYWwucG5nLnhtbLOxr8jNUShLLSrOzM+zVTLUM1Cyt+PlsikoSi3LTC1XqACKGekZQICSQiUqtzwzpSQDKGRgbowQzEjNTM8osVWyMDCFC+oDzQQAUEsBAgAAFAACAAgAQ4RhSakBxHb7AgAAsAgAABQAAAAAAAAAAQAAAAAAAAAAAHVuaXZlcnNhbC9wbGF5ZXIueG1sUEsBAgAAFAACAAgA52kvTPPfgGdZBgAALBgAAB0AAAAAAAAAAQAAAAAALQMAAHVuaXZlcnNhbC9jb21tb25fbWVzc2FnZXMubG5nUEsBAgAAFAACAAgA52kvTLFxqb4LBAAAxQ8AACcAAAAAAAAAAQAAAAAAwQkAAHVuaXZlcnNhbC9mbGFzaF9wdWJsaXNoaW5nX3NldHRpbmdzLnhtbFBLAQIAABQAAgAIAOdpL0yLBw1h1AIAAHwKAAAhAAAAAAAAAAEAAAAAABEOAAB1bml2ZXJzYWwvZmxhc2hfc2tpbl9zZXR0aW5ncy54bWxQSwECAAAUAAIACADnaS9M0H2Ox/YDAABWDwAAJgAAAAAAAAABAAAAAAAkEQAAdW5pdmVyc2FsL2h0bWxfcHVibGlzaGluZ19zZXR0aW5ncy54bWxQSwECAAAUAAIACADnaS9MaHFSkZoBAAAfBgAAHwAAAAAAAAABAAAAAABeFQAAdW5pdmVyc2FsL2h0bWxfc2tpbl9zZXR0aW5ncy5qc1BLAQIAABQAAgAIAOdpL0zeQRjb2A0AAHciAAAXAAAAAAAAAAAAAAAAADUXAAB1bml2ZXJzYWwvdW5pdmVyc2FsLnBuZ1BLAQIAABQAAgAIAOdpL0wrC8BtSgAAAGsAAAAbAAAAAAAAAAEAAAAAAEIlAAB1bml2ZXJzYWwvdW5pdmVyc2FsLnBuZy54bWxQSwUGAAAAAAgACABgAgAAxSUAAAAA"/>
  <p:tag name="ISPRING_SCORM_RATE_SLIDES" val="0"/>
  <p:tag name="ISPRING_SCORM_RATE_QUIZZES" val="0"/>
  <p:tag name="ISPRING_SCORM_PASSING_SCORE" val="0.000000"/>
  <p:tag name="ISPRING_ULTRA_SCORM_COURSE_ID" val="A797E094-FA82-458E-99D5-23EA477B4AF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237"/>
  <p:tag name="ISPRINGONLINEFOLDERPATH" val="Каталог/Game On"/>
  <p:tag name="ISPRINGCLOUDFOLDERID" val="0"/>
  <p:tag name="ISPRINGCLOUDFOLDERPATH" val="Content List"/>
  <p:tag name="ISPRING_OUTPUT_FOLDER" val="C:\Users\КорниловаОВ\Desktop"/>
  <p:tag name="ISPRING_PRESENTATION_TITLE" val="Л 20а  Генетика Основные понятия 1 и 2 з-н Менделя"/>
  <p:tag name="ISPRING_FIRST_PUBLISH" val="1"/>
</p:tagLst>
</file>

<file path=ppt/theme/theme1.xml><?xml version="1.0" encoding="utf-8"?>
<a:theme xmlns:a="http://schemas.openxmlformats.org/drawingml/2006/main" name="Тема1">
  <a:themeElements>
    <a:clrScheme name="Другая 2">
      <a:dk1>
        <a:srgbClr val="0E57C4"/>
      </a:dk1>
      <a:lt1>
        <a:srgbClr val="FFFFFF"/>
      </a:lt1>
      <a:dk2>
        <a:srgbClr val="0E57C4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1" id="{C42BF67C-4CDB-4128-B772-D0D53E898433}" vid="{FB89684F-5936-41FE-85F1-AB6EE0A240EC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3928</TotalTime>
  <Words>899</Words>
  <Application>Microsoft Office PowerPoint</Application>
  <PresentationFormat>Широкоэкранный</PresentationFormat>
  <Paragraphs>262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Тема1</vt:lpstr>
      <vt:lpstr>Курсы повышения квалификации и профессиональной переподготовки. Стоимость услуг отделения дополнительного образования. 2025г.</vt:lpstr>
      <vt:lpstr>Бухгалтерский учет «1С: Бухгалтерия 8.3». Использование конфигурации «Бухгалтерия предприятия» ред. 3.0  </vt:lpstr>
      <vt:lpstr>Сметное дело. Смета WIZARD  </vt:lpstr>
      <vt:lpstr>Информационные технологии в профессиональной деятельности. RENGA (базовый уровень)  </vt:lpstr>
      <vt:lpstr>Информационные технологии в профессиональной деятельности  </vt:lpstr>
      <vt:lpstr> "Информационные технологии в профессиональной деятельности. NanoCad"  </vt:lpstr>
      <vt:lpstr>"BIM - сметчик. Разработка смет на основе BIМ - Модели"  </vt:lpstr>
      <vt:lpstr>"BIM - технологии в малоэтажном строительстве"  </vt:lpstr>
      <vt:lpstr>"BIM - технологии в малоэтажном строительстве"              Модуль 1 "Основы малоэтажного строительства"  </vt:lpstr>
      <vt:lpstr>"BIM - технологии в малоэтажном строительстве"               Модуль 2 "Информационное моделирование зданий"  </vt:lpstr>
      <vt:lpstr>"BIM - технологии в малоэтажном строительстве"                Модуль 3  "BIM - сметчик"  </vt:lpstr>
      <vt:lpstr>Информационные технологии в профессиональной деятельности.     </vt:lpstr>
      <vt:lpstr>Сметное дело (SmetaWIZARD), ГРАНД - Смета  </vt:lpstr>
      <vt:lpstr>Основы обслуживания систем газораспределения и газопотребления  </vt:lpstr>
      <vt:lpstr>Предоставляемые льготы</vt:lpstr>
    </vt:vector>
  </TitlesOfParts>
  <Company>Tech 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 20а  Генетика Основные понятия 1 и 2 з-н Менделя</dc:title>
  <dc:creator>Методист</dc:creator>
  <cp:lastModifiedBy>ПотанинаАВ</cp:lastModifiedBy>
  <cp:revision>251</cp:revision>
  <cp:lastPrinted>2019-10-05T07:11:06Z</cp:lastPrinted>
  <dcterms:created xsi:type="dcterms:W3CDTF">2007-03-28T08:51:52Z</dcterms:created>
  <dcterms:modified xsi:type="dcterms:W3CDTF">2025-03-19T10:53:21Z</dcterms:modified>
</cp:coreProperties>
</file>